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8" r:id="rId17"/>
    <p:sldId id="279" r:id="rId18"/>
    <p:sldId id="270" r:id="rId19"/>
    <p:sldId id="271" r:id="rId20"/>
    <p:sldId id="272" r:id="rId21"/>
    <p:sldId id="273" r:id="rId22"/>
    <p:sldId id="275" r:id="rId23"/>
    <p:sldId id="276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86" autoAdjust="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3681F-167E-4D04-8C91-10B9B48777AB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20E56-121E-4316-A842-0116ED4D30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Need: Only NMI,INTR, NMI</a:t>
            </a:r>
            <a:r>
              <a:rPr lang="en-US" baseline="0" dirty="0"/>
              <a:t> power failure then only INTR left, insufficient, many sources of hardware interrupts, funneling-many interrupts to INTR</a:t>
            </a:r>
          </a:p>
          <a:p>
            <a:r>
              <a:rPr lang="en-US" baseline="0" dirty="0"/>
              <a:t>Connections, </a:t>
            </a:r>
            <a:r>
              <a:rPr lang="en-US" baseline="0" dirty="0" err="1"/>
              <a:t>Initialization,IH</a:t>
            </a:r>
            <a:r>
              <a:rPr lang="en-US" baseline="0" dirty="0"/>
              <a:t> -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DR0   … 3 operations – CW from 8086 to 8259, status word from 8259 to 8086 and </a:t>
            </a:r>
            <a:r>
              <a:rPr lang="en-US" dirty="0" err="1"/>
              <a:t>intType</a:t>
            </a:r>
            <a:r>
              <a:rPr lang="en-US" dirty="0"/>
              <a:t> from 8259 to 8086</a:t>
            </a:r>
          </a:p>
          <a:p>
            <a:r>
              <a:rPr lang="en-US" dirty="0"/>
              <a:t>IR0</a:t>
            </a:r>
            <a:r>
              <a:rPr lang="en-US" baseline="0" dirty="0"/>
              <a:t> … Any line receiving interrupt causes INT output of 8259 high – connected to INTR 0f 8086 </a:t>
            </a:r>
            <a:r>
              <a:rPr lang="en-US" baseline="0" dirty="0" err="1"/>
              <a:t>ie</a:t>
            </a:r>
            <a:r>
              <a:rPr lang="en-US" baseline="0" dirty="0"/>
              <a:t> 808 interrupted so all the steps of previous slide</a:t>
            </a:r>
          </a:p>
          <a:p>
            <a:r>
              <a:rPr lang="en-US" baseline="0" dirty="0"/>
              <a:t>Int. Type … 8086 responds with two pulses on INTA* - during the second pulse – 8259 places interrupt type on Data Bus – first pulse details later</a:t>
            </a:r>
          </a:p>
          <a:p>
            <a:r>
              <a:rPr lang="en-US" baseline="0" dirty="0"/>
              <a:t>Int. Type depends upon IR input and the number that was sent to 8259 at the time of initialization</a:t>
            </a:r>
          </a:p>
          <a:p>
            <a:r>
              <a:rPr lang="en-US" baseline="0" dirty="0"/>
              <a:t>Funneling … Understand that how funneling is implemented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multiple interrupts occur on IR lines of 8259 then priority is used for servicing.  IR0 has the highest priority … IR7 the lowest priority .. In that order</a:t>
            </a:r>
          </a:p>
          <a:p>
            <a:r>
              <a:rPr lang="en-US" dirty="0"/>
              <a:t>Interrupt Mask Register … For every IR input one </a:t>
            </a:r>
            <a:r>
              <a:rPr lang="en-US" dirty="0" err="1"/>
              <a:t>bt</a:t>
            </a:r>
            <a:r>
              <a:rPr lang="en-US" dirty="0"/>
              <a:t> in this register .. We can mask IR input by setting the corresponding bit to 0 in this register</a:t>
            </a:r>
          </a:p>
          <a:p>
            <a:r>
              <a:rPr lang="en-US" dirty="0"/>
              <a:t>Interrupt Request Register -</a:t>
            </a:r>
            <a:r>
              <a:rPr lang="en-US" baseline="0" dirty="0"/>
              <a:t>  Every IR has one bit in this register  …  when interrupt occurs the corresponding bit in this register will be set to 1.</a:t>
            </a:r>
          </a:p>
          <a:p>
            <a:r>
              <a:rPr lang="en-US" baseline="0" dirty="0" err="1"/>
              <a:t>ISRegister</a:t>
            </a:r>
            <a:r>
              <a:rPr lang="en-US" baseline="0" dirty="0"/>
              <a:t> … Every IR has one bit in this register … The interrupt that is currently being serviced – its corresponding bit is set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Priority resolver – Suppose IR4 being serviced</a:t>
            </a:r>
            <a:r>
              <a:rPr lang="en-US" baseline="0" dirty="0"/>
              <a:t> …and IR2 occurs .. 2</a:t>
            </a:r>
            <a:r>
              <a:rPr lang="en-US" baseline="30000" dirty="0"/>
              <a:t>nd</a:t>
            </a:r>
            <a:r>
              <a:rPr lang="en-US" baseline="0" dirty="0"/>
              <a:t> bit in IRR is set .. IR2 has higher priority than IR4..So 8086 is interrupted..all the steps</a:t>
            </a:r>
          </a:p>
          <a:p>
            <a:r>
              <a:rPr lang="en-US" baseline="0" dirty="0"/>
              <a:t>Priority Resolver – Suppose IR4 being services .. IR6 occurs .. 6</a:t>
            </a:r>
            <a:r>
              <a:rPr lang="en-US" baseline="30000" dirty="0"/>
              <a:t>th</a:t>
            </a:r>
            <a:r>
              <a:rPr lang="en-US" baseline="0" dirty="0"/>
              <a:t> bit in IRR is set .. After completing the IR4 then IR6 will be serviced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20E56-121E-4316-A842-0116ED4D300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/>
          <a:lstStyle/>
          <a:p>
            <a:r>
              <a:rPr lang="en-US" b="1" dirty="0"/>
              <a:t>Priority Interrupt Controller 8259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8259 in cascading mode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8458200" cy="5105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8259 in cascading mode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044" y="1143000"/>
            <a:ext cx="8255756" cy="5410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8259 in cascading mode</a:t>
            </a:r>
          </a:p>
        </p:txBody>
      </p:sp>
      <p:pic>
        <p:nvPicPr>
          <p:cNvPr id="5122" name="Picture 2" descr="8259 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76349"/>
            <a:ext cx="6934200" cy="5200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8259 in cascading mode</a:t>
            </a:r>
          </a:p>
        </p:txBody>
      </p:sp>
      <p:pic>
        <p:nvPicPr>
          <p:cNvPr id="38914" name="Picture 2" descr="8259 Programmable Interrupt Controller by vij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8686800" cy="5638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066800"/>
            <a:ext cx="457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0787" y="914400"/>
            <a:ext cx="6856413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914399"/>
            <a:ext cx="7848600" cy="59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1" y="1066800"/>
            <a:ext cx="6019799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324600" y="1371600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To find the system base address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Two addresses for 8259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The address1 is FF00H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The address2 is FF02H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A0:0 for internal address1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A0:1 for internal address2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CW: 00010011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of Priority Interrupt Controller 8259</a:t>
            </a:r>
          </a:p>
          <a:p>
            <a:r>
              <a:rPr lang="en-US" dirty="0"/>
              <a:t>Connections of 8259 in 8086 system</a:t>
            </a:r>
          </a:p>
          <a:p>
            <a:r>
              <a:rPr lang="en-US" dirty="0"/>
              <a:t>Initialization</a:t>
            </a:r>
          </a:p>
          <a:p>
            <a:r>
              <a:rPr lang="en-US" dirty="0"/>
              <a:t>Interrupt Handling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895774"/>
            <a:ext cx="9144000" cy="5886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Initializing 8259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1" y="937121"/>
            <a:ext cx="8839199" cy="592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Operational Command Words (OCW)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81225"/>
            <a:ext cx="91440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Operational Command Words (OCW)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66800"/>
            <a:ext cx="9143999" cy="547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Operational Command Words (OCW)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600200"/>
            <a:ext cx="3276600" cy="480059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Working of INTR</a:t>
            </a:r>
          </a:p>
          <a:p>
            <a:r>
              <a:rPr lang="en-US" sz="1800" b="1" dirty="0"/>
              <a:t>When INTR received by 8086</a:t>
            </a:r>
          </a:p>
          <a:p>
            <a:r>
              <a:rPr lang="en-US" sz="1800" b="1" dirty="0"/>
              <a:t>8086-8259: two INTA* pulses</a:t>
            </a:r>
          </a:p>
          <a:p>
            <a:r>
              <a:rPr lang="en-US" sz="1800" b="1" dirty="0"/>
              <a:t>8259-8086: interrupt type</a:t>
            </a:r>
          </a:p>
          <a:p>
            <a:r>
              <a:rPr lang="en-US" sz="1800" b="1" dirty="0"/>
              <a:t>8086: </a:t>
            </a:r>
            <a:r>
              <a:rPr lang="en-US" sz="1800" b="1" dirty="0" err="1"/>
              <a:t>intType</a:t>
            </a:r>
            <a:r>
              <a:rPr lang="en-US" sz="1800" b="1" dirty="0"/>
              <a:t> * 4</a:t>
            </a:r>
          </a:p>
          <a:p>
            <a:r>
              <a:rPr lang="en-US" sz="1800" b="1" dirty="0"/>
              <a:t>Push flags</a:t>
            </a:r>
          </a:p>
          <a:p>
            <a:r>
              <a:rPr lang="en-US" sz="1800" b="1" dirty="0"/>
              <a:t>Clear IF and TF</a:t>
            </a:r>
          </a:p>
          <a:p>
            <a:r>
              <a:rPr lang="en-US" sz="1800" b="1" dirty="0"/>
              <a:t>Push return address</a:t>
            </a:r>
          </a:p>
          <a:p>
            <a:r>
              <a:rPr lang="en-US" sz="1800" b="1" dirty="0"/>
              <a:t>Get address of ISR from IVT</a:t>
            </a:r>
          </a:p>
          <a:p>
            <a:r>
              <a:rPr lang="en-US" sz="1800" b="1" dirty="0"/>
              <a:t>Load CS:IP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51149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Internal Block Diagram - 8259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01"/>
            <a:ext cx="2819400" cy="1676399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1800" b="1" dirty="0"/>
              <a:t>D0-D7: CW, SW, </a:t>
            </a:r>
            <a:r>
              <a:rPr lang="en-US" sz="1800" b="1" dirty="0" err="1"/>
              <a:t>IntType</a:t>
            </a:r>
            <a:endParaRPr lang="en-US" sz="1800" b="1" dirty="0"/>
          </a:p>
          <a:p>
            <a:r>
              <a:rPr lang="en-US" sz="1800" b="1" dirty="0"/>
              <a:t>IR0-IR7 --&gt; INT high …</a:t>
            </a:r>
          </a:p>
          <a:p>
            <a:r>
              <a:rPr lang="en-US" sz="1800" b="1" dirty="0"/>
              <a:t>Int. Type</a:t>
            </a:r>
          </a:p>
          <a:p>
            <a:r>
              <a:rPr lang="en-US" sz="1800" b="1" dirty="0"/>
              <a:t>Int. Type = f(</a:t>
            </a:r>
            <a:r>
              <a:rPr lang="en-US" sz="1800" b="1" dirty="0" err="1"/>
              <a:t>IR?,initNo</a:t>
            </a:r>
            <a:r>
              <a:rPr lang="en-US" sz="1800" b="1" dirty="0"/>
              <a:t>.)</a:t>
            </a:r>
          </a:p>
          <a:p>
            <a:r>
              <a:rPr lang="en-US" sz="1800" b="1" dirty="0"/>
              <a:t>Funneling 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914400"/>
            <a:ext cx="9029700" cy="3714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1850" y="4953000"/>
            <a:ext cx="539115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Internal Block Diagram - 8259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01"/>
            <a:ext cx="4343400" cy="167639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Multiple requests on IRs</a:t>
            </a:r>
          </a:p>
          <a:p>
            <a:r>
              <a:rPr lang="en-US" sz="1800" b="1" dirty="0"/>
              <a:t>Interrupt Mask Register </a:t>
            </a:r>
          </a:p>
          <a:p>
            <a:r>
              <a:rPr lang="en-US" sz="1800" b="1" dirty="0"/>
              <a:t>Interrupt Request Register</a:t>
            </a:r>
          </a:p>
          <a:p>
            <a:r>
              <a:rPr lang="en-US" sz="1800" b="1" dirty="0"/>
              <a:t>In-Service Register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914400"/>
            <a:ext cx="9029700" cy="3714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Internal Block Diagram - 8259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01"/>
            <a:ext cx="4343400" cy="167639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Priority Resolver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914400"/>
            <a:ext cx="9029700" cy="3714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Resolving Priority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01"/>
            <a:ext cx="4343400" cy="167639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STI – in main line code – INTR enabled</a:t>
            </a:r>
          </a:p>
          <a:p>
            <a:r>
              <a:rPr lang="en-US" sz="1800" b="1" dirty="0"/>
              <a:t>STI </a:t>
            </a:r>
          </a:p>
          <a:p>
            <a:r>
              <a:rPr lang="en-US" sz="1800" b="1" dirty="0"/>
              <a:t>EOI</a:t>
            </a:r>
          </a:p>
          <a:p>
            <a:endParaRPr lang="en-US" sz="18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7772399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Resolving Priority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1219200"/>
            <a:ext cx="3657600" cy="167639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IR4 – not using STI – </a:t>
            </a:r>
            <a:r>
              <a:rPr lang="en-US" sz="1800" b="1" dirty="0" err="1"/>
              <a:t>ie</a:t>
            </a:r>
            <a:r>
              <a:rPr lang="en-US" sz="1800" b="1" dirty="0"/>
              <a:t> INTR not enabled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095374"/>
            <a:ext cx="427672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8362"/>
          </a:xfrm>
          <a:solidFill>
            <a:schemeClr val="accent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8259 in cascading mode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8610600" cy="5486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564</Words>
  <Application>Microsoft Office PowerPoint</Application>
  <PresentationFormat>On-screen Show (4:3)</PresentationFormat>
  <Paragraphs>110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Priority Interrupt Controller 8259</vt:lpstr>
      <vt:lpstr>Introduction</vt:lpstr>
      <vt:lpstr>Connections</vt:lpstr>
      <vt:lpstr>Internal Block Diagram - 8259</vt:lpstr>
      <vt:lpstr>Internal Block Diagram - 8259</vt:lpstr>
      <vt:lpstr>Internal Block Diagram - 8259</vt:lpstr>
      <vt:lpstr>Resolving Priority </vt:lpstr>
      <vt:lpstr>Resolving Priority </vt:lpstr>
      <vt:lpstr>8259 in cascading mode</vt:lpstr>
      <vt:lpstr>8259 in cascading mode</vt:lpstr>
      <vt:lpstr>8259 in cascading mode</vt:lpstr>
      <vt:lpstr>8259 in cascading mode</vt:lpstr>
      <vt:lpstr>8259 in cascading mode</vt:lpstr>
      <vt:lpstr>Initializing 8259</vt:lpstr>
      <vt:lpstr>Initializing 8259 </vt:lpstr>
      <vt:lpstr>Initializing 8259 </vt:lpstr>
      <vt:lpstr>Initializing 8259 </vt:lpstr>
      <vt:lpstr>Initializing 8259 </vt:lpstr>
      <vt:lpstr>Initializing 8259 </vt:lpstr>
      <vt:lpstr>Initializing 8259 </vt:lpstr>
      <vt:lpstr>Initializing 8259 </vt:lpstr>
      <vt:lpstr>Operational Command Words (OCW)</vt:lpstr>
      <vt:lpstr>Operational Command Words (OCW)</vt:lpstr>
      <vt:lpstr>Operational Command Words (OCW)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Priority Interrupt Controller 8259</dc:title>
  <dc:creator>Dr K Srinivas</dc:creator>
  <cp:lastModifiedBy>Dr K Srinivas</cp:lastModifiedBy>
  <cp:revision>16</cp:revision>
  <dcterms:created xsi:type="dcterms:W3CDTF">2006-08-16T00:00:00Z</dcterms:created>
  <dcterms:modified xsi:type="dcterms:W3CDTF">2022-12-16T05:40:40Z</dcterms:modified>
</cp:coreProperties>
</file>